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85" r:id="rId2"/>
    <p:sldMasterId id="2147483697" r:id="rId3"/>
  </p:sldMasterIdLst>
  <p:notesMasterIdLst>
    <p:notesMasterId r:id="rId15"/>
  </p:notesMasterIdLst>
  <p:handoutMasterIdLst>
    <p:handoutMasterId r:id="rId16"/>
  </p:handoutMasterIdLst>
  <p:sldIdLst>
    <p:sldId id="312" r:id="rId4"/>
    <p:sldId id="287" r:id="rId5"/>
    <p:sldId id="30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311" r:id="rId14"/>
  </p:sldIdLst>
  <p:sldSz cx="9144000" cy="6858000" type="screen4x3"/>
  <p:notesSz cx="9601200" cy="7315200"/>
  <p:embeddedFontLs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ooper Black" panose="0208090404030B020404" pitchFamily="18" charset="0"/>
      <p:regular r:id="rId25"/>
    </p:embeddedFon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MS Gothic" panose="020B0609070205080204" pitchFamily="49" charset="-128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ndara" panose="020E050203030302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994D00"/>
    <a:srgbClr val="CC3300"/>
    <a:srgbClr val="FD470A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8199" autoAdjust="0"/>
  </p:normalViewPr>
  <p:slideViewPr>
    <p:cSldViewPr>
      <p:cViewPr varScale="1">
        <p:scale>
          <a:sx n="42" d="100"/>
          <a:sy n="42" d="100"/>
        </p:scale>
        <p:origin x="131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9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7D12DEF-CAA8-4DFE-8E94-732227BC0D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2B69323-4014-40AE-B9D2-96EB8878A3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13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3144B-F4D1-4440-9889-844609C6B14A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8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3D7F-3EED-4DC6-A82F-7A6B0B57C51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603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98D18-FDD3-405B-B9C0-2C0CA5DC7957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4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C72B1-1F02-4AA5-A302-5383C8738FEF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6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35AAE-CCDA-4A42-A11B-E0600590FB40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0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21B4-4988-4C10-80CA-DB50A80B7E55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23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62733-F485-4F07-9A8B-2CF733AF5806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9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72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sun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0668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9C6C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C711D7-134E-42AF-9ED4-D2A102FB1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5632-82FB-4CCE-B10F-445F403BE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F2FFF-F9E6-4CA2-BB5A-14B52C09E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3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6D3B6-0926-412C-A6EA-FC684B337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3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8A79E-CDA1-41A6-B9BA-59496FB75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1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9936E-D773-4B9E-AB1F-6FF0D77EA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95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4E84B-D606-4EA2-B099-02E521FBA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7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EDE37-CA51-4D8B-9899-D847FC9B6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1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24EC4-1BEC-49FF-851B-314D63A3C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41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7C040-19A9-4FB3-8F84-A1AD612DF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6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FACC6-5F3A-4F7E-85F3-62C5B412B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4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F6DD2-B3D9-40E6-9875-8D5905972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3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24DB9-6943-4600-AE4D-09DA0383F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1294F-6092-48B2-BCB5-68C59D2DB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81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B99D-CCE0-4EF8-8A50-1C1A3ADEC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19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3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5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8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9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3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4F5C-29B0-4508-A12E-5F65F2ED5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90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6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4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F0FF7-A8F6-4351-842C-8A7CBF8F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0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F55C-2DB2-45FC-9C23-E5803E43A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D68AF-EE81-4156-8C2D-3F61E9EAE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8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ACE0F-9965-48F0-999F-B389365D2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79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F4494-00E4-46D7-A470-974FB8C57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5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90361-FED9-4CEC-8B82-EBFE02D1C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E1E10"/>
                </a:solidFill>
              </a:defRPr>
            </a:lvl1pPr>
          </a:lstStyle>
          <a:p>
            <a:fld id="{2B8170A4-1CFC-413B-8662-340C5C1BDC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679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E1E1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E1E1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E1E1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E1E1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5D8CF7-2B61-4E62-935E-04254C32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14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E1-A172-4522-B7C9-431F7711476B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r="9091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2209800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solidFill>
                    <a:srgbClr val="994D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If I Were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0" y="1993086"/>
            <a:ext cx="81355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anose="02050604050505020204" pitchFamily="18" charset="0"/>
              </a:rPr>
              <a:t>S</a:t>
            </a:r>
            <a:r>
              <a:rPr kumimoji="0" lang="en-US" sz="166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anose="02050604050505020204" pitchFamily="18" charset="0"/>
              </a:rPr>
              <a:t>atan’s</a:t>
            </a:r>
            <a:endParaRPr kumimoji="0" lang="en-US" sz="1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30" y="4800600"/>
            <a:ext cx="813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60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anose="02050604050505020204" pitchFamily="18" charset="0"/>
              </a:rPr>
              <a:t>MINISTER</a:t>
            </a:r>
            <a:endParaRPr kumimoji="0" lang="en-US" sz="1050" b="0" i="0" u="none" strike="noStrike" kern="0" cap="none" spc="60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" y="6400800"/>
            <a:ext cx="914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(part 5)</a:t>
            </a:r>
          </a:p>
        </p:txBody>
      </p:sp>
    </p:spTree>
    <p:extLst>
      <p:ext uri="{BB962C8B-B14F-4D97-AF65-F5344CB8AC3E}">
        <p14:creationId xmlns:p14="http://schemas.microsoft.com/office/powerpoint/2010/main" val="20338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 flipV="1">
            <a:off x="3505200" y="381000"/>
            <a:ext cx="5105400" cy="685800"/>
          </a:xfrm>
          <a:custGeom>
            <a:avLst/>
            <a:gdLst>
              <a:gd name="T0" fmla="*/ 3763105 w 21600"/>
              <a:gd name="T1" fmla="*/ 0 h 21600"/>
              <a:gd name="T2" fmla="*/ 2420811 w 21600"/>
              <a:gd name="T3" fmla="*/ 325184 h 21600"/>
              <a:gd name="T4" fmla="*/ 0 w 21600"/>
              <a:gd name="T5" fmla="*/ 611410 h 21600"/>
              <a:gd name="T6" fmla="*/ 2110469 w 21600"/>
              <a:gd name="T7" fmla="*/ 685800 h 21600"/>
              <a:gd name="T8" fmla="*/ 4220937 w 21600"/>
              <a:gd name="T9" fmla="*/ 539560 h 21600"/>
              <a:gd name="T10" fmla="*/ 5105400 w 21600"/>
              <a:gd name="T11" fmla="*/ 32518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914 h 21600"/>
              <a:gd name="T20" fmla="*/ 1785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21" y="0"/>
                </a:moveTo>
                <a:lnTo>
                  <a:pt x="10242" y="10242"/>
                </a:lnTo>
                <a:lnTo>
                  <a:pt x="13984" y="10242"/>
                </a:lnTo>
                <a:lnTo>
                  <a:pt x="13984" y="16914"/>
                </a:lnTo>
                <a:lnTo>
                  <a:pt x="0" y="16914"/>
                </a:lnTo>
                <a:lnTo>
                  <a:pt x="0" y="21600"/>
                </a:lnTo>
                <a:lnTo>
                  <a:pt x="17858" y="21600"/>
                </a:lnTo>
                <a:lnTo>
                  <a:pt x="17858" y="10242"/>
                </a:lnTo>
                <a:lnTo>
                  <a:pt x="21600" y="10242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559050" y="2209800"/>
            <a:ext cx="3810000" cy="243840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WHICH WILL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YOU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</a:rPr>
              <a:t>EXCLUDE?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49350" y="1514475"/>
            <a:ext cx="304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GOD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 (1 TIM. 4:10)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8750" y="2057400"/>
            <a:ext cx="304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JESUS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 (LK. 19:10)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04800" y="2787650"/>
            <a:ext cx="2220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HOLY SPIRIT</a:t>
            </a:r>
            <a:b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(TITUS 3:5)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71475" y="3778250"/>
            <a:ext cx="2066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GOSPEL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(ROM. 1:16)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57200" y="4814888"/>
            <a:ext cx="410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BLOOD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 (1 PET. 1;18, 19)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724400" y="1538288"/>
            <a:ext cx="431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REPENTANCE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 (ACTS 2:38)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410200" y="1981200"/>
            <a:ext cx="3654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CONFESS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 (ROM. 10:9)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400800" y="2787650"/>
            <a:ext cx="2255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BAPTISM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(1 PET. 3:21)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096000" y="3900488"/>
            <a:ext cx="3076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HOPE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 (ROM. 8:24)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638800" y="4343400"/>
            <a:ext cx="320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WORKS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 (JAS. 2:24)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953000" y="4800600"/>
            <a:ext cx="3033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YOU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</a:rPr>
              <a:t> (1 TIM. 4:16)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 rot="10800000" flipV="1">
            <a:off x="609600" y="5334000"/>
            <a:ext cx="5105400" cy="685800"/>
          </a:xfrm>
          <a:custGeom>
            <a:avLst/>
            <a:gdLst>
              <a:gd name="T0" fmla="*/ 3763105 w 21600"/>
              <a:gd name="T1" fmla="*/ 0 h 21600"/>
              <a:gd name="T2" fmla="*/ 2420811 w 21600"/>
              <a:gd name="T3" fmla="*/ 325184 h 21600"/>
              <a:gd name="T4" fmla="*/ 0 w 21600"/>
              <a:gd name="T5" fmla="*/ 611410 h 21600"/>
              <a:gd name="T6" fmla="*/ 2110469 w 21600"/>
              <a:gd name="T7" fmla="*/ 685800 h 21600"/>
              <a:gd name="T8" fmla="*/ 4220937 w 21600"/>
              <a:gd name="T9" fmla="*/ 539560 h 21600"/>
              <a:gd name="T10" fmla="*/ 5105400 w 21600"/>
              <a:gd name="T11" fmla="*/ 32518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914 h 21600"/>
              <a:gd name="T20" fmla="*/ 1785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21" y="0"/>
                </a:moveTo>
                <a:lnTo>
                  <a:pt x="10242" y="10242"/>
                </a:lnTo>
                <a:lnTo>
                  <a:pt x="13984" y="10242"/>
                </a:lnTo>
                <a:lnTo>
                  <a:pt x="13984" y="16914"/>
                </a:lnTo>
                <a:lnTo>
                  <a:pt x="0" y="16914"/>
                </a:lnTo>
                <a:lnTo>
                  <a:pt x="0" y="21600"/>
                </a:lnTo>
                <a:lnTo>
                  <a:pt x="17858" y="21600"/>
                </a:lnTo>
                <a:lnTo>
                  <a:pt x="17858" y="10242"/>
                </a:lnTo>
                <a:lnTo>
                  <a:pt x="21600" y="1024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64" y="-65045"/>
            <a:ext cx="2682472" cy="1871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5074444"/>
            <a:ext cx="313971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Faith Alone Saves?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00600"/>
          </a:xfrm>
        </p:spPr>
        <p:txBody>
          <a:bodyPr>
            <a:normAutofit fontScale="92500"/>
          </a:bodyPr>
          <a:lstStyle/>
          <a:p>
            <a:pPr>
              <a:buClr>
                <a:schemeClr val="accent2"/>
              </a:buClr>
              <a:buFont typeface="Calibri" panose="020F0502020204030204" pitchFamily="34" charset="0"/>
              <a:buChar char="‽"/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</a:rPr>
              <a:t>Why are demons lost?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‽"/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</a:rPr>
              <a:t>Why was the Scripture </a:t>
            </a:r>
            <a:r>
              <a:rPr lang="en-US" i="1" u="sng" dirty="0">
                <a:solidFill>
                  <a:schemeClr val="accent4"/>
                </a:solidFill>
                <a:latin typeface="Calibri" panose="020F0502020204030204" pitchFamily="34" charset="0"/>
              </a:rPr>
              <a:t>fulfilled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</a:rPr>
              <a:t> when Abraham offered up Isaac (Jas. 2:23; Gen. 15:6)?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‽"/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</a:rPr>
              <a:t>Why are those who believe given “a right” to become children of God (Jn. 1:11, 12)?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‽"/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</a:rPr>
              <a:t>Why were some who believed in Him not saved (Jn. 12:42, 43)?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‽"/>
            </a:pP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</a:rPr>
              <a:t>Why stop the chariot to baptize a believer (Acts 8:29-39; Mk. 16:15-16; Acts 2:38)?</a:t>
            </a:r>
          </a:p>
        </p:txBody>
      </p:sp>
    </p:spTree>
    <p:extLst>
      <p:ext uri="{BB962C8B-B14F-4D97-AF65-F5344CB8AC3E}">
        <p14:creationId xmlns:p14="http://schemas.microsoft.com/office/powerpoint/2010/main" val="18932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923" r="22094" b="-1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697" y="629267"/>
            <a:ext cx="2672555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dirty="0"/>
              <a:t>If I Were</a:t>
            </a:r>
            <a:br>
              <a:rPr lang="en-US" altLang="en-US" sz="3600" dirty="0"/>
            </a:br>
            <a:r>
              <a:rPr lang="en-US" altLang="en-US" sz="3600" b="1" spc="300" dirty="0">
                <a:ln w="9525" cmpd="sng">
                  <a:solidFill>
                    <a:sysClr val="windowText" lastClr="0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SATAN’S MINISTER</a:t>
            </a:r>
            <a:endParaRPr lang="en-US" altLang="en-US" sz="3600" spc="300" dirty="0">
              <a:ln w="9525" cmpd="sng">
                <a:solidFill>
                  <a:sysClr val="windowText" lastClr="000000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698" y="2438401"/>
            <a:ext cx="2789902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 </a:t>
            </a:r>
            <a:r>
              <a:rPr lang="en-US" sz="2400" b="1" kern="0" dirty="0"/>
              <a:t>Would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400" b="1" kern="0" dirty="0"/>
              <a:t>Embrace the Essentials of Calvinism: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C00000"/>
                </a:solidFill>
                <a:latin typeface="+mn-lt"/>
              </a:rPr>
              <a:t>“Wholly of grace”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C00000"/>
                </a:solidFill>
                <a:latin typeface="+mn-lt"/>
              </a:rPr>
              <a:t>“Salvation is all of God and none of me”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C00000"/>
                </a:solidFill>
                <a:latin typeface="+mn-lt"/>
              </a:rPr>
              <a:t>“Faith is a gift of God”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314" y="1844205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2 Corinthians 11:15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53" y="0"/>
            <a:ext cx="2572946" cy="2492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0923" t="6617" r="15054" b="38311"/>
          <a:stretch/>
        </p:blipFill>
        <p:spPr>
          <a:xfrm>
            <a:off x="7083618" y="802738"/>
            <a:ext cx="1658255" cy="1733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399" y="2438401"/>
            <a:ext cx="5273497" cy="2514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188" y="5486400"/>
            <a:ext cx="27052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C00000"/>
                </a:solidFill>
                <a:latin typeface="Calibri" panose="020F0502020204030204"/>
              </a:rPr>
              <a:t>“Salvation is by faith alone”</a:t>
            </a:r>
          </a:p>
        </p:txBody>
      </p:sp>
    </p:spTree>
    <p:extLst>
      <p:ext uri="{BB962C8B-B14F-4D97-AF65-F5344CB8AC3E}">
        <p14:creationId xmlns:p14="http://schemas.microsoft.com/office/powerpoint/2010/main" val="20430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1205" r="92470">
                        <a14:foregroundMark x1="55422" y1="38600" x2="55422" y2="38600"/>
                        <a14:foregroundMark x1="65060" y1="39000" x2="65060" y2="39000"/>
                        <a14:foregroundMark x1="61747" y1="42200" x2="61747" y2="42200"/>
                        <a14:foregroundMark x1="45482" y1="52400" x2="45482" y2="52400"/>
                        <a14:foregroundMark x1="46988" y1="52200" x2="46988" y2="52200"/>
                        <a14:foregroundMark x1="64157" y1="54200" x2="64157" y2="54200"/>
                        <a14:foregroundMark x1="92470" y1="57600" x2="92470" y2="57600"/>
                        <a14:foregroundMark x1="61446" y1="94800" x2="61446" y2="94800"/>
                        <a14:backgroundMark x1="20181" y1="6000" x2="20181" y2="6000"/>
                        <a14:backgroundMark x1="14759" y1="94800" x2="14759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8" y="1469575"/>
            <a:ext cx="3642969" cy="548639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6378" y="1609865"/>
            <a:ext cx="2819400" cy="2036668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I were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Satan’s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Minister…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376" y="5356256"/>
            <a:ext cx="7181223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pPr marL="609600" indent="-609600" eaLnBrk="1" hangingPunct="1">
              <a:buFont typeface="+mj-lt"/>
              <a:buAutoNum type="arabicPeriod" startAt="7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I would teach that justification is solely through faith.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43099" y="3063453"/>
            <a:ext cx="5257800" cy="1836085"/>
            <a:chOff x="1828800" y="3260914"/>
            <a:chExt cx="5257800" cy="2058321"/>
          </a:xfrm>
        </p:grpSpPr>
        <p:sp>
          <p:nvSpPr>
            <p:cNvPr id="10" name="Freeform: Shape 9"/>
            <p:cNvSpPr>
              <a:spLocks noChangeAspect="1"/>
            </p:cNvSpPr>
            <p:nvPr/>
          </p:nvSpPr>
          <p:spPr>
            <a:xfrm rot="16200000" flipV="1">
              <a:off x="3428539" y="1661175"/>
              <a:ext cx="2058321" cy="5257800"/>
            </a:xfrm>
            <a:custGeom>
              <a:avLst/>
              <a:gdLst>
                <a:gd name="connsiteX0" fmla="*/ 2057810 w 2058321"/>
                <a:gd name="connsiteY0" fmla="*/ 2229158 h 5257800"/>
                <a:gd name="connsiteX1" fmla="*/ 2000252 w 2058321"/>
                <a:gd name="connsiteY1" fmla="*/ 1985048 h 5257800"/>
                <a:gd name="connsiteX2" fmla="*/ 1949986 w 2058321"/>
                <a:gd name="connsiteY2" fmla="*/ 1905816 h 5257800"/>
                <a:gd name="connsiteX3" fmla="*/ 1946879 w 2058321"/>
                <a:gd name="connsiteY3" fmla="*/ 1900918 h 5257800"/>
                <a:gd name="connsiteX4" fmla="*/ 2057057 w 2058321"/>
                <a:gd name="connsiteY4" fmla="*/ 1558111 h 5257800"/>
                <a:gd name="connsiteX5" fmla="*/ 2032175 w 2058321"/>
                <a:gd name="connsiteY5" fmla="*/ 1324938 h 5257800"/>
                <a:gd name="connsiteX6" fmla="*/ 1799479 w 2058321"/>
                <a:gd name="connsiteY6" fmla="*/ 1032856 h 5257800"/>
                <a:gd name="connsiteX7" fmla="*/ 1799064 w 2058321"/>
                <a:gd name="connsiteY7" fmla="*/ 1031266 h 5257800"/>
                <a:gd name="connsiteX8" fmla="*/ 1766831 w 2058321"/>
                <a:gd name="connsiteY8" fmla="*/ 907762 h 5257800"/>
                <a:gd name="connsiteX9" fmla="*/ 1632892 w 2058321"/>
                <a:gd name="connsiteY9" fmla="*/ 698726 h 5257800"/>
                <a:gd name="connsiteX10" fmla="*/ 1616674 w 2058321"/>
                <a:gd name="connsiteY10" fmla="*/ 687581 h 5257800"/>
                <a:gd name="connsiteX11" fmla="*/ 1628479 w 2058321"/>
                <a:gd name="connsiteY11" fmla="*/ 595928 h 5257800"/>
                <a:gd name="connsiteX12" fmla="*/ 1912636 w 2058321"/>
                <a:gd name="connsiteY12" fmla="*/ 0 h 5257800"/>
                <a:gd name="connsiteX13" fmla="*/ 1350942 w 2058321"/>
                <a:gd name="connsiteY13" fmla="*/ 511935 h 5257800"/>
                <a:gd name="connsiteX14" fmla="*/ 1316750 w 2058321"/>
                <a:gd name="connsiteY14" fmla="*/ 663385 h 5257800"/>
                <a:gd name="connsiteX15" fmla="*/ 1243661 w 2058321"/>
                <a:gd name="connsiteY15" fmla="*/ 593960 h 5257800"/>
                <a:gd name="connsiteX16" fmla="*/ 954326 w 2058321"/>
                <a:gd name="connsiteY16" fmla="*/ 552224 h 5257800"/>
                <a:gd name="connsiteX17" fmla="*/ 626570 w 2058321"/>
                <a:gd name="connsiteY17" fmla="*/ 1126363 h 5257800"/>
                <a:gd name="connsiteX18" fmla="*/ 345726 w 2058321"/>
                <a:gd name="connsiteY18" fmla="*/ 1331895 h 5257800"/>
                <a:gd name="connsiteX19" fmla="*/ 311721 w 2058321"/>
                <a:gd name="connsiteY19" fmla="*/ 2031665 h 5257800"/>
                <a:gd name="connsiteX20" fmla="*/ 12113 w 2058321"/>
                <a:gd name="connsiteY20" fmla="*/ 2531734 h 5257800"/>
                <a:gd name="connsiteX21" fmla="*/ 194993 w 2058321"/>
                <a:gd name="connsiteY21" fmla="*/ 3267004 h 5257800"/>
                <a:gd name="connsiteX22" fmla="*/ 375682 w 2058321"/>
                <a:gd name="connsiteY22" fmla="*/ 4359218 h 5257800"/>
                <a:gd name="connsiteX23" fmla="*/ 576755 w 2058321"/>
                <a:gd name="connsiteY23" fmla="*/ 4839441 h 5257800"/>
                <a:gd name="connsiteX24" fmla="*/ 848170 w 2058321"/>
                <a:gd name="connsiteY24" fmla="*/ 4736828 h 5257800"/>
                <a:gd name="connsiteX25" fmla="*/ 1126633 w 2058321"/>
                <a:gd name="connsiteY25" fmla="*/ 4953511 h 5257800"/>
                <a:gd name="connsiteX26" fmla="*/ 1294517 w 2058321"/>
                <a:gd name="connsiteY26" fmla="*/ 4823711 h 5257800"/>
                <a:gd name="connsiteX27" fmla="*/ 1343633 w 2058321"/>
                <a:gd name="connsiteY27" fmla="*/ 4713488 h 5257800"/>
                <a:gd name="connsiteX28" fmla="*/ 1350943 w 2058321"/>
                <a:gd name="connsiteY28" fmla="*/ 4745865 h 5257800"/>
                <a:gd name="connsiteX29" fmla="*/ 1912637 w 2058321"/>
                <a:gd name="connsiteY29" fmla="*/ 5257800 h 5257800"/>
                <a:gd name="connsiteX30" fmla="*/ 1613064 w 2058321"/>
                <a:gd name="connsiteY30" fmla="*/ 4542186 h 5257800"/>
                <a:gd name="connsiteX31" fmla="*/ 1611287 w 2058321"/>
                <a:gd name="connsiteY31" fmla="*/ 4500510 h 5257800"/>
                <a:gd name="connsiteX32" fmla="*/ 1658260 w 2058321"/>
                <a:gd name="connsiteY32" fmla="*/ 4467961 h 5257800"/>
                <a:gd name="connsiteX33" fmla="*/ 1736090 w 2058321"/>
                <a:gd name="connsiteY33" fmla="*/ 4377736 h 5257800"/>
                <a:gd name="connsiteX34" fmla="*/ 1817291 w 2058321"/>
                <a:gd name="connsiteY34" fmla="*/ 3520211 h 5257800"/>
                <a:gd name="connsiteX35" fmla="*/ 1817441 w 2058321"/>
                <a:gd name="connsiteY35" fmla="*/ 3520046 h 5257800"/>
                <a:gd name="connsiteX36" fmla="*/ 1886275 w 2058321"/>
                <a:gd name="connsiteY36" fmla="*/ 3444586 h 5257800"/>
                <a:gd name="connsiteX37" fmla="*/ 1901587 w 2058321"/>
                <a:gd name="connsiteY37" fmla="*/ 2655626 h 5257800"/>
                <a:gd name="connsiteX38" fmla="*/ 1905282 w 2058321"/>
                <a:gd name="connsiteY38" fmla="*/ 2651770 h 5257800"/>
                <a:gd name="connsiteX39" fmla="*/ 1958943 w 2058321"/>
                <a:gd name="connsiteY39" fmla="*/ 2595765 h 5257800"/>
                <a:gd name="connsiteX40" fmla="*/ 2055511 w 2058321"/>
                <a:gd name="connsiteY40" fmla="*/ 2318734 h 5257800"/>
                <a:gd name="connsiteX41" fmla="*/ 2057810 w 2058321"/>
                <a:gd name="connsiteY41" fmla="*/ 2229158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58321" h="5257800">
                  <a:moveTo>
                    <a:pt x="2057810" y="2229158"/>
                  </a:moveTo>
                  <a:cubicBezTo>
                    <a:pt x="2054422" y="2140416"/>
                    <a:pt x="2034289" y="2055392"/>
                    <a:pt x="2000252" y="1985048"/>
                  </a:cubicBezTo>
                  <a:lnTo>
                    <a:pt x="1949986" y="1905816"/>
                  </a:lnTo>
                  <a:lnTo>
                    <a:pt x="1946879" y="1900918"/>
                  </a:lnTo>
                  <a:cubicBezTo>
                    <a:pt x="2012780" y="1812552"/>
                    <a:pt x="2051017" y="1688059"/>
                    <a:pt x="2057057" y="1558111"/>
                  </a:cubicBezTo>
                  <a:cubicBezTo>
                    <a:pt x="2060681" y="1480142"/>
                    <a:pt x="2052713" y="1400209"/>
                    <a:pt x="2032175" y="1324938"/>
                  </a:cubicBezTo>
                  <a:cubicBezTo>
                    <a:pt x="1990455" y="1171991"/>
                    <a:pt x="1903111" y="1062320"/>
                    <a:pt x="1799479" y="1032856"/>
                  </a:cubicBezTo>
                  <a:lnTo>
                    <a:pt x="1799064" y="1031266"/>
                  </a:lnTo>
                  <a:lnTo>
                    <a:pt x="1766831" y="907762"/>
                  </a:lnTo>
                  <a:cubicBezTo>
                    <a:pt x="1735390" y="820118"/>
                    <a:pt x="1689054" y="747623"/>
                    <a:pt x="1632892" y="698726"/>
                  </a:cubicBezTo>
                  <a:lnTo>
                    <a:pt x="1616674" y="687581"/>
                  </a:lnTo>
                  <a:lnTo>
                    <a:pt x="1628479" y="595928"/>
                  </a:lnTo>
                  <a:cubicBezTo>
                    <a:pt x="1669233" y="360184"/>
                    <a:pt x="1768729" y="148403"/>
                    <a:pt x="1912636" y="0"/>
                  </a:cubicBezTo>
                  <a:cubicBezTo>
                    <a:pt x="1660131" y="0"/>
                    <a:pt x="1443484" y="211092"/>
                    <a:pt x="1350942" y="511935"/>
                  </a:cubicBezTo>
                  <a:lnTo>
                    <a:pt x="1316750" y="663385"/>
                  </a:lnTo>
                  <a:lnTo>
                    <a:pt x="1243661" y="593960"/>
                  </a:lnTo>
                  <a:cubicBezTo>
                    <a:pt x="1153886" y="529263"/>
                    <a:pt x="1051909" y="513552"/>
                    <a:pt x="954326" y="552224"/>
                  </a:cubicBezTo>
                  <a:cubicBezTo>
                    <a:pt x="781352" y="620769"/>
                    <a:pt x="651812" y="847683"/>
                    <a:pt x="626570" y="1126363"/>
                  </a:cubicBezTo>
                  <a:cubicBezTo>
                    <a:pt x="518604" y="1127693"/>
                    <a:pt x="416211" y="1202683"/>
                    <a:pt x="345726" y="1331895"/>
                  </a:cubicBezTo>
                  <a:cubicBezTo>
                    <a:pt x="238617" y="1528219"/>
                    <a:pt x="224853" y="1811810"/>
                    <a:pt x="311721" y="2031665"/>
                  </a:cubicBezTo>
                  <a:cubicBezTo>
                    <a:pt x="162512" y="2102767"/>
                    <a:pt x="48450" y="2293158"/>
                    <a:pt x="12113" y="2531734"/>
                  </a:cubicBezTo>
                  <a:cubicBezTo>
                    <a:pt x="-30702" y="2812870"/>
                    <a:pt x="42259" y="3106283"/>
                    <a:pt x="194993" y="3267004"/>
                  </a:cubicBezTo>
                  <a:cubicBezTo>
                    <a:pt x="50022" y="3646354"/>
                    <a:pt x="131508" y="4139057"/>
                    <a:pt x="375682" y="4359218"/>
                  </a:cubicBezTo>
                  <a:cubicBezTo>
                    <a:pt x="359633" y="4575493"/>
                    <a:pt x="444643" y="4778569"/>
                    <a:pt x="576755" y="4839441"/>
                  </a:cubicBezTo>
                  <a:cubicBezTo>
                    <a:pt x="672338" y="4883535"/>
                    <a:pt x="775494" y="4844556"/>
                    <a:pt x="848170" y="4736828"/>
                  </a:cubicBezTo>
                  <a:cubicBezTo>
                    <a:pt x="905177" y="4889673"/>
                    <a:pt x="1014572" y="4974791"/>
                    <a:pt x="1126633" y="4953511"/>
                  </a:cubicBezTo>
                  <a:cubicBezTo>
                    <a:pt x="1192237" y="4941030"/>
                    <a:pt x="1250732" y="4893714"/>
                    <a:pt x="1294517" y="4823711"/>
                  </a:cubicBezTo>
                  <a:lnTo>
                    <a:pt x="1343633" y="4713488"/>
                  </a:lnTo>
                  <a:lnTo>
                    <a:pt x="1350943" y="4745865"/>
                  </a:lnTo>
                  <a:cubicBezTo>
                    <a:pt x="1443485" y="5046708"/>
                    <a:pt x="1660132" y="5257800"/>
                    <a:pt x="1912637" y="5257800"/>
                  </a:cubicBezTo>
                  <a:cubicBezTo>
                    <a:pt x="1744746" y="5084662"/>
                    <a:pt x="1637302" y="4825262"/>
                    <a:pt x="1613064" y="4542186"/>
                  </a:cubicBezTo>
                  <a:lnTo>
                    <a:pt x="1611287" y="4500510"/>
                  </a:lnTo>
                  <a:lnTo>
                    <a:pt x="1658260" y="4467961"/>
                  </a:lnTo>
                  <a:cubicBezTo>
                    <a:pt x="1685983" y="4442738"/>
                    <a:pt x="1712111" y="4412571"/>
                    <a:pt x="1736090" y="4377736"/>
                  </a:cubicBezTo>
                  <a:cubicBezTo>
                    <a:pt x="1887585" y="4157574"/>
                    <a:pt x="1921352" y="3800630"/>
                    <a:pt x="1817291" y="3520211"/>
                  </a:cubicBezTo>
                  <a:lnTo>
                    <a:pt x="1817441" y="3520046"/>
                  </a:lnTo>
                  <a:lnTo>
                    <a:pt x="1886275" y="3444586"/>
                  </a:lnTo>
                  <a:cubicBezTo>
                    <a:pt x="2029108" y="3243420"/>
                    <a:pt x="2043688" y="2883179"/>
                    <a:pt x="1901587" y="2655626"/>
                  </a:cubicBezTo>
                  <a:lnTo>
                    <a:pt x="1905282" y="2651770"/>
                  </a:lnTo>
                  <a:lnTo>
                    <a:pt x="1958943" y="2595765"/>
                  </a:lnTo>
                  <a:cubicBezTo>
                    <a:pt x="2010890" y="2525864"/>
                    <a:pt x="2045724" y="2427766"/>
                    <a:pt x="2055511" y="2318734"/>
                  </a:cubicBezTo>
                  <a:cubicBezTo>
                    <a:pt x="2058208" y="2288733"/>
                    <a:pt x="2058939" y="2258739"/>
                    <a:pt x="2057810" y="2229158"/>
                  </a:cubicBezTo>
                  <a:close/>
                </a:path>
              </a:pathLst>
            </a:custGeom>
            <a:solidFill>
              <a:schemeClr val="lt1">
                <a:alpha val="42000"/>
              </a:schemeClr>
            </a:solidFill>
            <a:ln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444" y="3410252"/>
              <a:ext cx="3733800" cy="1759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“Salvation is not</a:t>
              </a:r>
              <a:r>
                <a:rPr kumimoji="0" lang="en-US" altLang="en-US" sz="3200" b="0" i="0" u="none" strike="noStrike" kern="0" cap="none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by any work but by 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faith alone.”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53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2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24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543800" cy="1066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NOT FAITH ALONE, BUT </a:t>
            </a:r>
            <a:r>
              <a:rPr lang="en-US" altLang="en-US" b="1" dirty="0">
                <a:latin typeface="Cambria" panose="02040503050406030204" pitchFamily="18" charset="0"/>
              </a:rPr>
              <a:t>“FAITH THAT WORKS!”</a:t>
            </a:r>
            <a:endParaRPr lang="en-US" altLang="en-US" sz="4000" b="1" dirty="0">
              <a:latin typeface="Cambria" panose="02040503050406030204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800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ndara" panose="020E0502030303020204" pitchFamily="34" charset="0"/>
              </a:rPr>
              <a:t>“What does it profit, my brethren, if someone says he has faith but does not have works? Can faith save him?” (2:14)</a:t>
            </a:r>
          </a:p>
          <a:p>
            <a:pPr eaLnBrk="1" hangingPunct="1"/>
            <a:r>
              <a:rPr lang="en-US" altLang="en-US" sz="2800" dirty="0">
                <a:latin typeface="Candara" panose="020E0502030303020204" pitchFamily="34" charset="0"/>
              </a:rPr>
              <a:t>Thus also faith </a:t>
            </a:r>
            <a:r>
              <a:rPr lang="en-US" altLang="en-US" sz="2800" u="sng" dirty="0">
                <a:latin typeface="Candara" panose="020E0502030303020204" pitchFamily="34" charset="0"/>
              </a:rPr>
              <a:t>by itself</a:t>
            </a:r>
            <a:r>
              <a:rPr lang="en-US" altLang="en-US" sz="2800" dirty="0">
                <a:latin typeface="Candara" panose="020E0502030303020204" pitchFamily="34" charset="0"/>
              </a:rPr>
              <a:t>, if it does not have works, is dead” (2:17)</a:t>
            </a:r>
          </a:p>
          <a:p>
            <a:pPr eaLnBrk="1" hangingPunct="1"/>
            <a:r>
              <a:rPr lang="en-US" altLang="en-US" sz="2800" dirty="0">
                <a:latin typeface="Candara" panose="020E0502030303020204" pitchFamily="34" charset="0"/>
              </a:rPr>
              <a:t>“ . . .‘You have faith, and I have works.’ Show me your faith without your works, and I will show you my faith by my works” (2:18)</a:t>
            </a:r>
          </a:p>
          <a:p>
            <a:pPr eaLnBrk="1" hangingPunct="1"/>
            <a:r>
              <a:rPr lang="en-US" altLang="en-US" sz="2800" dirty="0">
                <a:latin typeface="Candara" panose="020E0502030303020204" pitchFamily="34" charset="0"/>
              </a:rPr>
              <a:t>“You believe that there is one God. You do well. </a:t>
            </a:r>
            <a:r>
              <a:rPr lang="en-US" altLang="en-US" sz="2800" b="1" dirty="0">
                <a:latin typeface="Candara" panose="020E0502030303020204" pitchFamily="34" charset="0"/>
              </a:rPr>
              <a:t>Even the demons believe</a:t>
            </a:r>
            <a:r>
              <a:rPr lang="en-US" altLang="en-US" sz="2800" dirty="0">
                <a:latin typeface="Candara" panose="020E0502030303020204" pitchFamily="34" charset="0"/>
              </a:rPr>
              <a:t>––and tremble!” (2:19)</a:t>
            </a:r>
          </a:p>
        </p:txBody>
      </p:sp>
      <p:pic>
        <p:nvPicPr>
          <p:cNvPr id="24580" name="Picture 4" descr="MMj0205395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629400" y="6096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James 2</a:t>
            </a:r>
          </a:p>
        </p:txBody>
      </p:sp>
    </p:spTree>
    <p:extLst>
      <p:ext uri="{BB962C8B-B14F-4D97-AF65-F5344CB8AC3E}">
        <p14:creationId xmlns:p14="http://schemas.microsoft.com/office/powerpoint/2010/main" val="10888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648200" y="-533400"/>
            <a:ext cx="2971800" cy="457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543800" cy="1066800"/>
          </a:xfrm>
        </p:spPr>
        <p:txBody>
          <a:bodyPr/>
          <a:lstStyle/>
          <a:p>
            <a:pPr eaLnBrk="1" hangingPunct="1"/>
            <a:r>
              <a:rPr lang="en-US" altLang="en-US" sz="4000"/>
              <a:t>NOT FAITH ALONE, BUT </a:t>
            </a:r>
            <a:r>
              <a:rPr lang="en-US" altLang="en-US" sz="4000">
                <a:latin typeface="Arial Black" panose="020B0A04020102020204" pitchFamily="34" charset="0"/>
              </a:rPr>
              <a:t>“FAITH THAT WORKS!”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“But do you want to know, O foolish man, that faith without works is dead?” (2:20)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“Was not Abraham our father justified by works when he offered Isaac his son on the altar?” (2:21)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“Do you see that faith was working together with his works, and by works faith was made perfect?” (2:22)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“You see then that a man is justified by works, and not by faith only” (2:24)</a:t>
            </a:r>
          </a:p>
        </p:txBody>
      </p:sp>
      <p:pic>
        <p:nvPicPr>
          <p:cNvPr id="25605" name="Picture 4" descr="MMj0205395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6629400" y="6096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James 2</a:t>
            </a:r>
          </a:p>
        </p:txBody>
      </p:sp>
    </p:spTree>
    <p:extLst>
      <p:ext uri="{BB962C8B-B14F-4D97-AF65-F5344CB8AC3E}">
        <p14:creationId xmlns:p14="http://schemas.microsoft.com/office/powerpoint/2010/main" val="405304672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800" decel="100000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800" decel="100000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60" presetClass="path" presetSubtype="0" accel="50000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916 0.6456 C -0.02916 0.65 -0.33524 0.63217 -0.37274 0.66296 C -0.41024 0.69398 -0.27743 0.82338 -0.25451 0.83078 C -0.22951 0.85601 -0.2302 0.83009 -0.22257 0.81458 C -0.21336 0.81458 -0.21823 0.73703 -0.2085 0.73703 C -0.20243 0.72592 -0.1217 0.71805 -0.11441 0.74791 C -0.11041 0.74791 -0.16493 0.90694 -0.16458 0.91527 " pathEditMode="relative" rAng="0" ptsTypes="AAAAAAA" p14:bounceEnd="51000">
                                          <p:cBhvr>
                                            <p:cTn id="35" dur="3000" fill="hold"/>
                                            <p:tgtEl>
                                              <p:spTgt spid="809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17" y="134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90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800" decel="100000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800" decel="100000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089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60" presetClass="path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916 0.6456 C -0.02916 0.65 -0.33524 0.63217 -0.37274 0.66296 C -0.41024 0.69398 -0.27743 0.82338 -0.25451 0.83078 C -0.22951 0.85601 -0.2302 0.83009 -0.22257 0.81458 C -0.21336 0.81458 -0.21823 0.73703 -0.2085 0.73703 C -0.20243 0.72592 -0.1217 0.71805 -0.11441 0.74791 C -0.11041 0.74791 -0.16493 0.90694 -0.16458 0.91527 " pathEditMode="relative" rAng="0" ptsTypes="AAAAAAA">
                                          <p:cBhvr>
                                            <p:cTn id="35" dur="3000" fill="hold"/>
                                            <p:tgtEl>
                                              <p:spTgt spid="809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17" y="1342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90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NOT WORKS ALONE, BUT </a:t>
            </a:r>
            <a:r>
              <a:rPr lang="en-US" altLang="en-US" sz="4000" dirty="0">
                <a:latin typeface="Arial Black" panose="020B0A04020102020204" pitchFamily="34" charset="0"/>
              </a:rPr>
              <a:t>“WORKS OF FAITH”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</a:t>
            </a:r>
            <a:r>
              <a:rPr lang="en-US" altLang="en-US" b="1" dirty="0"/>
              <a:t>But to him who does not work</a:t>
            </a:r>
            <a:r>
              <a:rPr lang="en-US" altLang="en-US" dirty="0"/>
              <a:t> but believes on Him who justifies the ungodly, his faith is accounted for righteousness” (Rom. 4:5)</a:t>
            </a:r>
          </a:p>
        </p:txBody>
      </p:sp>
    </p:spTree>
    <p:extLst>
      <p:ext uri="{BB962C8B-B14F-4D97-AF65-F5344CB8AC3E}">
        <p14:creationId xmlns:p14="http://schemas.microsoft.com/office/powerpoint/2010/main" val="42737345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790661" y="1417004"/>
            <a:ext cx="4191000" cy="240065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“For if Abraham was justified by works, he has something to boast about, but not before God.”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800600" y="4419600"/>
            <a:ext cx="4191000" cy="19389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Was not Abraham our father justified by works when he offered Isaac his son on the altar?</a:t>
            </a:r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434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CONTRADICT OR COMPLIMENT?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4038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Black" panose="020B0A04020102020204" pitchFamily="34" charset="0"/>
              </a:rPr>
              <a:t>IF</a:t>
            </a:r>
            <a: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Black" panose="020B0A04020102020204" pitchFamily="34" charset="0"/>
              </a:rPr>
              <a:t> PAUL TAUGHT THAT ABRAHAM WAS JUSTIFIED BY “FAITH ALONE,”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Black" panose="020B0A04020102020204" pitchFamily="34" charset="0"/>
              </a:rPr>
              <a:t>THEN</a:t>
            </a:r>
            <a: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Black" panose="020B0A04020102020204" pitchFamily="34" charset="0"/>
              </a:rPr>
              <a:t> HE CONTRADICTS WHAT JAMES TAUGHT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943600" y="390048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</a:rPr>
              <a:t>Romans 4:2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084604" y="6303376"/>
            <a:ext cx="1802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</a:rPr>
              <a:t>James 2:21</a:t>
            </a:r>
          </a:p>
        </p:txBody>
      </p:sp>
    </p:spTree>
    <p:extLst>
      <p:ext uri="{BB962C8B-B14F-4D97-AF65-F5344CB8AC3E}">
        <p14:creationId xmlns:p14="http://schemas.microsoft.com/office/powerpoint/2010/main" val="3403521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5002" grpId="0"/>
      <p:bldP spid="850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 rot="5400000">
            <a:off x="-2852737" y="2937302"/>
            <a:ext cx="65532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</a:rPr>
              <a:t>COMPLIMENTARY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838200" y="0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37860" y="1636547"/>
            <a:ext cx="689333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60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Black" panose="020B0A04020102020204" pitchFamily="34" charset="0"/>
              </a:rPr>
              <a:t>WORKS</a:t>
            </a:r>
            <a: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  <a:t> </a:t>
            </a:r>
            <a:b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  <a:t>WITHOUT FAITH</a:t>
            </a:r>
            <a:b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  <a:t>DO NOT JUSTIFY!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437861" y="5029200"/>
            <a:ext cx="68933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60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Black" panose="020B0A04020102020204" pitchFamily="34" charset="0"/>
              </a:rPr>
              <a:t>FAITH</a:t>
            </a:r>
            <a:b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  <a:t>WITHOUT WORKS </a:t>
            </a:r>
            <a:b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" panose="020B0604020202020204" pitchFamily="34" charset="0"/>
              </a:rPr>
              <a:t>DOES NOT JUSTIFY!</a:t>
            </a:r>
          </a:p>
        </p:txBody>
      </p:sp>
      <p:sp>
        <p:nvSpPr>
          <p:cNvPr id="29707" name="AutoShape 9"/>
          <p:cNvSpPr>
            <a:spLocks noChangeArrowheads="1"/>
          </p:cNvSpPr>
          <p:nvPr/>
        </p:nvSpPr>
        <p:spPr bwMode="auto">
          <a:xfrm>
            <a:off x="1451112" y="3783529"/>
            <a:ext cx="6893339" cy="6238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ONLY ‘WORKS’ OF ‘FAITH’ JUSTIFY!</a:t>
            </a:r>
          </a:p>
        </p:txBody>
      </p:sp>
    </p:spTree>
    <p:extLst>
      <p:ext uri="{BB962C8B-B14F-4D97-AF65-F5344CB8AC3E}">
        <p14:creationId xmlns:p14="http://schemas.microsoft.com/office/powerpoint/2010/main" val="324393814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IF PAUL TAUGHT </a:t>
            </a:r>
            <a:b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“JUSTIFICATION” BY </a:t>
            </a:r>
            <a:r>
              <a:rPr lang="en-US" altLang="en-US" sz="4000" b="1" i="1" u="sng" dirty="0">
                <a:solidFill>
                  <a:schemeClr val="bg1"/>
                </a:solidFill>
                <a:latin typeface="Calibri" panose="020F0502020204030204" pitchFamily="34" charset="0"/>
              </a:rPr>
              <a:t>FAITH</a:t>
            </a:r>
            <a:r>
              <a:rPr lang="en-US" altLang="en-US" sz="4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i="1" u="sng" dirty="0">
                <a:solidFill>
                  <a:schemeClr val="bg1"/>
                </a:solidFill>
                <a:latin typeface="Calibri" panose="020F0502020204030204" pitchFamily="34" charset="0"/>
              </a:rPr>
              <a:t>ALONE</a:t>
            </a:r>
            <a:r>
              <a:rPr lang="en-US" altLang="en-US" sz="4000" b="1" i="1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2431"/>
            <a:ext cx="7772400" cy="7191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 Black" panose="020B0A04020102020204" pitchFamily="34" charset="0"/>
              </a:rPr>
              <a:t>HE CONTRADICTED HIMSELF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990600" y="2362200"/>
            <a:ext cx="7543800" cy="3878878"/>
          </a:xfrm>
          <a:prstGeom prst="foldedCorner">
            <a:avLst>
              <a:gd name="adj" fmla="val 125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“Who ‘will render to each one according to his </a:t>
            </a:r>
            <a:r>
              <a:rPr kumimoji="0" lang="en-US" altLang="en-US" sz="3600" b="1" i="0" u="sng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deeds</a:t>
            </a:r>
            <a:r>
              <a:rPr kumimoji="0" lang="en-US" altLang="en-US" sz="3600" b="1" i="0" u="none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’: eternal life to those who by </a:t>
            </a:r>
            <a:r>
              <a:rPr kumimoji="0" lang="en-US" altLang="en-US" sz="3600" b="1" i="0" u="sng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patient continuance</a:t>
            </a:r>
            <a:r>
              <a:rPr kumimoji="0" lang="en-US" altLang="en-US" sz="3600" b="1" i="0" u="none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 in doing good</a:t>
            </a:r>
            <a:r>
              <a:rPr lang="en-US" altLang="en-US" sz="3600" b="1" kern="0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…</a:t>
            </a:r>
            <a:r>
              <a:rPr kumimoji="0" lang="en-US" altLang="en-US" sz="3600" b="1" i="0" u="none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but to those who…</a:t>
            </a:r>
            <a:r>
              <a:rPr kumimoji="0" lang="en-US" altLang="en-US" sz="3600" b="1" i="0" u="sng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obey unrighteousness</a:t>
            </a:r>
            <a:r>
              <a:rPr kumimoji="0" lang="en-US" altLang="en-US" sz="3600" b="1" i="0" u="none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—indignation</a:t>
            </a:r>
            <a:r>
              <a:rPr lang="en-US" altLang="en-US" sz="36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…</a:t>
            </a:r>
            <a:r>
              <a:rPr kumimoji="0" lang="en-US" altLang="en-US" sz="3600" b="1" i="0" u="none" strike="noStrike" kern="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</a:rPr>
              <a:t>” (Rom. 2:6-8)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515" y="6334780"/>
            <a:ext cx="817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What did Paul incessantly remember (1 Thess. 1:2-4)?</a:t>
            </a:r>
          </a:p>
        </p:txBody>
      </p:sp>
    </p:spTree>
    <p:extLst>
      <p:ext uri="{BB962C8B-B14F-4D97-AF65-F5344CB8AC3E}">
        <p14:creationId xmlns:p14="http://schemas.microsoft.com/office/powerpoint/2010/main" val="2824526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Red Su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C00000"/>
      </a:accent2>
      <a:accent3>
        <a:srgbClr val="FFFFFF"/>
      </a:accent3>
      <a:accent4>
        <a:srgbClr val="000000"/>
      </a:accent4>
      <a:accent5>
        <a:srgbClr val="CC6600"/>
      </a:accent5>
      <a:accent6>
        <a:srgbClr val="CC3300"/>
      </a:accent6>
      <a:hlink>
        <a:srgbClr val="CCCCFF"/>
      </a:hlink>
      <a:folHlink>
        <a:srgbClr val="B2B2B2"/>
      </a:folHlink>
    </a:clrScheme>
    <a:fontScheme name="Red S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Su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675</Words>
  <Application>Microsoft Office PowerPoint</Application>
  <PresentationFormat>On-screen Show (4:3)</PresentationFormat>
  <Paragraphs>80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Book Antiqua</vt:lpstr>
      <vt:lpstr>Trebuchet MS</vt:lpstr>
      <vt:lpstr>Cooper Black</vt:lpstr>
      <vt:lpstr>Bookman Old Style</vt:lpstr>
      <vt:lpstr>MS Gothic</vt:lpstr>
      <vt:lpstr>Cambria</vt:lpstr>
      <vt:lpstr>Candara</vt:lpstr>
      <vt:lpstr>Arial</vt:lpstr>
      <vt:lpstr>Calibri Light</vt:lpstr>
      <vt:lpstr>Arial Black</vt:lpstr>
      <vt:lpstr>Calibri</vt:lpstr>
      <vt:lpstr>1_Red Sun</vt:lpstr>
      <vt:lpstr>Default Design</vt:lpstr>
      <vt:lpstr>Office Theme</vt:lpstr>
      <vt:lpstr>PowerPoint Presentation</vt:lpstr>
      <vt:lpstr>If I Were SATAN’S MINISTER</vt:lpstr>
      <vt:lpstr>If I were Satan’s Minister…</vt:lpstr>
      <vt:lpstr>NOT FAITH ALONE, BUT “FAITH THAT WORKS!”</vt:lpstr>
      <vt:lpstr>NOT FAITH ALONE, BUT “FAITH THAT WORKS!”</vt:lpstr>
      <vt:lpstr>NOT WORKS ALONE, BUT “WORKS OF FAITH”</vt:lpstr>
      <vt:lpstr>CONTRADICT OR COMPLIMENT?</vt:lpstr>
      <vt:lpstr>PowerPoint Presentation</vt:lpstr>
      <vt:lpstr>IF PAUL TAUGHT  “JUSTIFICATION” BY FAITH ALONE:</vt:lpstr>
      <vt:lpstr>PowerPoint Presentation</vt:lpstr>
      <vt:lpstr>If Faith Alone Saves?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Were Satan’s Minister. . .</dc:title>
  <dc:creator>Preferred Customer</dc:creator>
  <cp:lastModifiedBy>Steven Wallace</cp:lastModifiedBy>
  <cp:revision>143</cp:revision>
  <dcterms:created xsi:type="dcterms:W3CDTF">2006-11-23T00:06:40Z</dcterms:created>
  <dcterms:modified xsi:type="dcterms:W3CDTF">2016-11-27T02:39:17Z</dcterms:modified>
</cp:coreProperties>
</file>